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8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ccessibility Statement" id="{E4FF264C-EDB2-744A-A389-1329A6784357}">
          <p14:sldIdLst/>
        </p14:section>
        <p14:section name="Title Slide" id="{B4C4AEA3-6B3F-CC42-978A-E79612A86975}">
          <p14:sldIdLst>
            <p14:sldId id="257"/>
          </p14:sldIdLst>
        </p14:section>
        <p14:section name="Section One (Campus Gold)" id="{4270ABB2-C298-3944-8E72-E9400DBEB29D}">
          <p14:sldIdLst>
            <p14:sldId id="258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Concluding Slide" id="{8920AFE1-41E2-8C4A-AB74-0F9AE52903EC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3" orient="horz" pos="1056" userDrawn="1">
          <p15:clr>
            <a:srgbClr val="A4A3A4"/>
          </p15:clr>
        </p15:guide>
        <p15:guide id="7" orient="horz" pos="1214" userDrawn="1">
          <p15:clr>
            <a:srgbClr val="A4A3A4"/>
          </p15:clr>
        </p15:guide>
        <p15:guide id="8" orient="horz" pos="624" userDrawn="1">
          <p15:clr>
            <a:srgbClr val="A4A3A4"/>
          </p15:clr>
        </p15:guide>
        <p15:guide id="9" orient="horz" pos="3552" userDrawn="1">
          <p15:clr>
            <a:srgbClr val="A4A3A4"/>
          </p15:clr>
        </p15:guide>
        <p15:guide id="11" pos="1032" userDrawn="1">
          <p15:clr>
            <a:srgbClr val="A4A3A4"/>
          </p15:clr>
        </p15:guide>
        <p15:guide id="12" pos="7204" userDrawn="1">
          <p15:clr>
            <a:srgbClr val="A4A3A4"/>
          </p15:clr>
        </p15:guide>
        <p15:guide id="13" pos="576" userDrawn="1">
          <p15:clr>
            <a:srgbClr val="A4A3A4"/>
          </p15:clr>
        </p15:guide>
        <p15:guide id="16" pos="6769" userDrawn="1">
          <p15:clr>
            <a:srgbClr val="A4A3A4"/>
          </p15:clr>
        </p15:guide>
        <p15:guide id="17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59" autoAdjust="0"/>
    <p:restoredTop sz="86397" autoAdjust="0"/>
  </p:normalViewPr>
  <p:slideViewPr>
    <p:cSldViewPr snapToGrid="0">
      <p:cViewPr>
        <p:scale>
          <a:sx n="32" d="100"/>
          <a:sy n="32" d="100"/>
        </p:scale>
        <p:origin x="1272" y="1176"/>
      </p:cViewPr>
      <p:guideLst>
        <p:guide orient="horz" pos="4032"/>
        <p:guide orient="horz" pos="1056"/>
        <p:guide orient="horz" pos="1214"/>
        <p:guide orient="horz" pos="624"/>
        <p:guide orient="horz" pos="3552"/>
        <p:guide pos="1032"/>
        <p:guide pos="7204"/>
        <p:guide pos="576"/>
        <p:guide pos="6769"/>
        <p:guide pos="3840"/>
      </p:guideLst>
    </p:cSldViewPr>
  </p:slideViewPr>
  <p:outlineViewPr>
    <p:cViewPr>
      <p:scale>
        <a:sx n="33" d="100"/>
        <a:sy n="33" d="100"/>
      </p:scale>
      <p:origin x="0" y="-233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46A28-9CAF-E041-8311-DFCD44262095}" type="datetime1">
              <a:rPr lang="en-US" smtClean="0"/>
              <a:t>5/17/2018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BEA41-3E73-2348-A8FF-2E926A2CF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150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2D4DA-089F-F344-9C15-F02D87A8D9F3}" type="datetime1">
              <a:rPr lang="en-US" smtClean="0"/>
              <a:t>5/17/2018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30545-154E-774E-8D78-F1689AC6A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01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32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323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619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991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857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739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778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89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35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863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672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support.office.com/en-us/article/Make-your-PowerPoint-presentations-accessible-6f7772b2-2f33-4bd2-8ca7-dae3b2b3ef25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hyperlink" Target="http://www.purdue.edu/atc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ssibilit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ccessibility Statement Part 1" descr="Accessibility Statement Part 1">
            <a:hlinkClick r:id="rId2" tooltip="Microsoft Office Accessibility Instructions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24200" y="1137276"/>
            <a:ext cx="5943600" cy="3124200"/>
          </a:xfrm>
          <a:prstGeom prst="rect">
            <a:avLst/>
          </a:prstGeom>
        </p:spPr>
      </p:pic>
      <p:pic>
        <p:nvPicPr>
          <p:cNvPr id="4" name="Accessibility Statement Part 2" descr="Accessibility Statement Part 2">
            <a:hlinkClick r:id="rId4"/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24200" y="4555798"/>
            <a:ext cx="59436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12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Ross-Ade Green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Two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3958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oss-Ade Green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Ross-Ade Green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oss-Ade Green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4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Ross-Ade Green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oss-Ade Green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7"/>
            <a:ext cx="5025248" cy="42976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Ross-Ade Green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oss-Ade Green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5006960" cy="384048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Impact Regular 24 Point Ross-Ade Green</a:t>
            </a:r>
            <a:endParaRPr lang="en-US" dirty="0" smtClean="0"/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ss-Ade Green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Ross-Ade Green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ss-Ade Green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2574"/>
            <a:ext cx="12192000" cy="4279900"/>
          </a:xfrm>
          <a:prstGeom prst="rect">
            <a:avLst/>
          </a:prstGeom>
        </p:spPr>
      </p:pic>
      <p:sp>
        <p:nvSpPr>
          <p:cNvPr id="9" name="Bell Tower Brick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Three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Bell Tower Brick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Bell Tower Brick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Bell Tower Brick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5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Bell Tower Brick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207461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/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401635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pic>
        <p:nvPicPr>
          <p:cNvPr id="8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50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080" userDrawn="1">
          <p15:clr>
            <a:srgbClr val="FBAE40"/>
          </p15:clr>
        </p15:guide>
        <p15:guide id="4" pos="1416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3960" userDrawn="1">
          <p15:clr>
            <a:srgbClr val="FBAE40"/>
          </p15:clr>
        </p15:guide>
        <p15:guide id="7" orient="horz" pos="7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Bell Tower Brick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661605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</a:t>
            </a:r>
            <a:r>
              <a:rPr lang="en-US" dirty="0" err="1" smtClean="0"/>
              <a:t>pt</a:t>
            </a:r>
            <a:r>
              <a:rPr lang="en-US" dirty="0" smtClean="0"/>
              <a:t> Bell Tower Brick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Bell Tower Brick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661605" cy="48858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</a:t>
            </a:r>
            <a:r>
              <a:rPr lang="en-US" dirty="0" err="1" smtClean="0"/>
              <a:t>pt</a:t>
            </a:r>
            <a:r>
              <a:rPr lang="en-US" dirty="0" smtClean="0"/>
              <a:t> Bell Tower Brick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ell Tower Brick Bar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Bell Tower Brick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ell Tower Brick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2574"/>
            <a:ext cx="12192000" cy="4279900"/>
          </a:xfrm>
          <a:prstGeom prst="rect">
            <a:avLst/>
          </a:prstGeom>
        </p:spPr>
      </p:pic>
      <p:sp>
        <p:nvSpPr>
          <p:cNvPr id="9" name="Ever True Blue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Four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3958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Section On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Ever True Blue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Ever True Blue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Ever True Blue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3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Ever True Blue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Ever True Blue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805792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Ever True Blue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Ever True Blue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796648" cy="48858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Ever True Blue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ver True Blue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Ever True Blue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One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230053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8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  <p15:guide id="7" pos="650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ver True Blue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5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7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60698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84057" y="1478617"/>
            <a:ext cx="124180" cy="2757714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Concluding Head"/>
          <p:cNvSpPr>
            <a:spLocks noGrp="1"/>
          </p:cNvSpPr>
          <p:nvPr>
            <p:ph type="title" hasCustomPrompt="1"/>
          </p:nvPr>
        </p:nvSpPr>
        <p:spPr>
          <a:xfrm>
            <a:off x="2321986" y="2071159"/>
            <a:ext cx="6799437" cy="829733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 b="0" i="0" cap="all">
                <a:solidFill>
                  <a:schemeClr val="bg1"/>
                </a:solidFill>
                <a:latin typeface="Impac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Concluding Text"/>
          <p:cNvSpPr>
            <a:spLocks noGrp="1"/>
          </p:cNvSpPr>
          <p:nvPr>
            <p:ph type="body" sz="half" idx="2" hasCustomPrompt="1"/>
          </p:nvPr>
        </p:nvSpPr>
        <p:spPr>
          <a:xfrm>
            <a:off x="2321981" y="3219451"/>
            <a:ext cx="6799440" cy="101688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A conclusion, thank-you message or contact information could go here. Arial Regular 18 point minimum.</a:t>
            </a:r>
          </a:p>
        </p:txBody>
      </p:sp>
      <p:pic>
        <p:nvPicPr>
          <p:cNvPr id="12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  <p:pic>
        <p:nvPicPr>
          <p:cNvPr id="11" name="We Are Purdue. What We Make Moves The World Forward.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24100" y="6290852"/>
            <a:ext cx="4759515" cy="205262"/>
          </a:xfrm>
          <a:prstGeom prst="rect">
            <a:avLst/>
          </a:prstGeom>
        </p:spPr>
      </p:pic>
      <p:pic>
        <p:nvPicPr>
          <p:cNvPr id="3" name="An Equal Access/Equal Opportunity University" descr="An Equal Access/Equal Opportunity University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082" y="6589379"/>
            <a:ext cx="6477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439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84" userDrawn="1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pos="146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9662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Campus Gold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Digital Headline Gold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54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398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Campus Gold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Digital Headline Gold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045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Campus Gold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778360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Headline Gold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38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10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Campus Gold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3" y="1636776"/>
            <a:ext cx="4769216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Headline Gold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873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624" userDrawn="1">
          <p15:clr>
            <a:srgbClr val="FBAE40"/>
          </p15:clr>
        </p15:guide>
        <p15:guide id="6" orient="horz" pos="1056" userDrawn="1">
          <p15:clr>
            <a:srgbClr val="FBAE40"/>
          </p15:clr>
        </p15:guide>
        <p15:guide id="7" orient="horz" pos="398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mpus Gold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Campus Gold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  <a:t>Picture caption. Arial Bold 18 pt. minimum. Short description of picture, up to 3 lines of copy. Short description of picture, up to 3 lines of copy. Short description of picture, up to 3 lines of copy. </a:t>
            </a:r>
            <a:b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</a:br>
            <a: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  <a:t> </a:t>
            </a:r>
            <a:endParaRPr lang="en-US" b="1" i="0" baseline="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2142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056" userDrawn="1">
          <p15:clr>
            <a:srgbClr val="FBAE40"/>
          </p15:clr>
        </p15:guide>
        <p15:guide id="4" pos="14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mpus Gold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9444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orient="horz" pos="3984" userDrawn="1">
          <p15:clr>
            <a:srgbClr val="FBAE40"/>
          </p15:clr>
        </p15:guide>
        <p15:guide id="5" pos="105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37E35-53ED-5E4E-9D20-AC891FED6640}" type="datetime1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0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0" r:id="rId2"/>
    <p:sldLayoutId id="214748368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657" r:id="rId3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44132" y="2728553"/>
            <a:ext cx="8168496" cy="1295191"/>
          </a:xfrm>
        </p:spPr>
        <p:txBody>
          <a:bodyPr/>
          <a:lstStyle/>
          <a:p>
            <a:r>
              <a:rPr lang="en-US" dirty="0" smtClean="0"/>
              <a:t>Tries</a:t>
            </a:r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4"/>
          </p:nvPr>
        </p:nvSpPr>
        <p:spPr>
          <a:xfrm>
            <a:off x="2252841" y="6106739"/>
            <a:ext cx="6100937" cy="48608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Computer Science, Purdue University</a:t>
            </a:r>
          </a:p>
          <a:p>
            <a:r>
              <a:rPr lang="en-US" dirty="0" smtClean="0"/>
              <a:t>Copyright Wiley, Goodrich and </a:t>
            </a:r>
            <a:r>
              <a:rPr lang="en-US" dirty="0" err="1" smtClean="0"/>
              <a:t>Tamassia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93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Insertion and Deletion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0377" t="22323" r="31398" b="46967"/>
          <a:stretch/>
        </p:blipFill>
        <p:spPr>
          <a:xfrm>
            <a:off x="1689869" y="2514881"/>
            <a:ext cx="4474956" cy="22469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0377" t="52791" r="31398" b="10862"/>
          <a:stretch/>
        </p:blipFill>
        <p:spPr>
          <a:xfrm>
            <a:off x="6991042" y="2514881"/>
            <a:ext cx="4404545" cy="261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7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Lempel </a:t>
            </a:r>
            <a:r>
              <a:rPr lang="en-US" dirty="0" err="1" smtClean="0"/>
              <a:t>Ziv</a:t>
            </a:r>
            <a:r>
              <a:rPr lang="en-US" dirty="0" smtClean="0"/>
              <a:t> Coding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1021" t="20516" r="31882" b="26322"/>
          <a:stretch/>
        </p:blipFill>
        <p:spPr>
          <a:xfrm>
            <a:off x="5147128" y="1465019"/>
            <a:ext cx="5236394" cy="468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8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cluding Head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3839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Abstract Data Type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90" t="28246" r="58205" b="13127"/>
          <a:stretch/>
        </p:blipFill>
        <p:spPr>
          <a:xfrm>
            <a:off x="5033976" y="1343361"/>
            <a:ext cx="4807239" cy="461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Data Structure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359" t="26769" r="58205" b="31795"/>
          <a:stretch/>
        </p:blipFill>
        <p:spPr>
          <a:xfrm>
            <a:off x="2245404" y="2090098"/>
            <a:ext cx="5412977" cy="37445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497" t="68267" r="64883" b="6567"/>
          <a:stretch/>
        </p:blipFill>
        <p:spPr>
          <a:xfrm>
            <a:off x="7877908" y="2429901"/>
            <a:ext cx="3704493" cy="227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5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Data Structure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614" t="24718" r="58206" b="43897"/>
          <a:stretch/>
        </p:blipFill>
        <p:spPr>
          <a:xfrm>
            <a:off x="3351727" y="2166499"/>
            <a:ext cx="6362428" cy="335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3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Compressed Tries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873" t="21846" r="58717" b="67898"/>
          <a:stretch/>
        </p:blipFill>
        <p:spPr>
          <a:xfrm>
            <a:off x="2985109" y="2156042"/>
            <a:ext cx="6658708" cy="11723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873" t="59871" r="58717" b="20232"/>
          <a:stretch/>
        </p:blipFill>
        <p:spPr>
          <a:xfrm>
            <a:off x="2985109" y="3454769"/>
            <a:ext cx="6658708" cy="227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5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Compressed </a:t>
            </a:r>
          </a:p>
          <a:p>
            <a:pPr lvl="0"/>
            <a:r>
              <a:rPr lang="en-US" dirty="0" smtClean="0"/>
              <a:t>Tries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615" t="31487" r="60128" b="10461"/>
          <a:stretch/>
        </p:blipFill>
        <p:spPr>
          <a:xfrm>
            <a:off x="4157502" y="1343360"/>
            <a:ext cx="4705144" cy="484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9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Lookup</a:t>
            </a:r>
            <a:endParaRPr lang="en-US" dirty="0" smtClean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4231" t="14871" r="31025" b="15180"/>
          <a:stretch/>
        </p:blipFill>
        <p:spPr>
          <a:xfrm>
            <a:off x="5088506" y="1232287"/>
            <a:ext cx="3912189" cy="492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3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Insertion and Deletion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45404" y="1974970"/>
            <a:ext cx="785446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Insertion: We first perform a prefix query for string X. Let us examine the ways a prefix query may end in terms of insertion. 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query terminates at node v. Let X</a:t>
            </a:r>
            <a:r>
              <a:rPr lang="en-US" baseline="-25000" dirty="0"/>
              <a:t>1</a:t>
            </a:r>
            <a:r>
              <a:rPr lang="en-US" dirty="0"/>
              <a:t> be the prefix of X that matched in the </a:t>
            </a:r>
            <a:r>
              <a:rPr lang="en-US" dirty="0" err="1"/>
              <a:t>trie</a:t>
            </a:r>
            <a:r>
              <a:rPr lang="en-US" dirty="0"/>
              <a:t> up to node v and X</a:t>
            </a:r>
            <a:r>
              <a:rPr lang="en-US" baseline="-25000" dirty="0"/>
              <a:t>2</a:t>
            </a:r>
            <a:r>
              <a:rPr lang="en-US" dirty="0"/>
              <a:t> be the rest of X. If X</a:t>
            </a:r>
            <a:r>
              <a:rPr lang="en-US" baseline="-25000" dirty="0"/>
              <a:t>2</a:t>
            </a:r>
            <a:r>
              <a:rPr lang="en-US" dirty="0"/>
              <a:t> is an </a:t>
            </a:r>
            <a:r>
              <a:rPr lang="en-US" dirty="0" smtClean="0"/>
              <a:t>empty string, </a:t>
            </a:r>
            <a:r>
              <a:rPr lang="en-US" dirty="0"/>
              <a:t>we label v with </a:t>
            </a:r>
            <a:r>
              <a:rPr lang="en-US" dirty="0" smtClean="0"/>
              <a:t>X. </a:t>
            </a:r>
            <a:r>
              <a:rPr lang="en-US" dirty="0"/>
              <a:t>Otherwise we </a:t>
            </a:r>
            <a:r>
              <a:rPr lang="en-US" dirty="0" smtClean="0"/>
              <a:t>create </a:t>
            </a:r>
            <a:r>
              <a:rPr lang="en-US" dirty="0"/>
              <a:t>a new external node w and label it with X. 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query terminates at an edge e=(v, w) because a prefix of X </a:t>
            </a:r>
            <a:r>
              <a:rPr lang="en-US" dirty="0" smtClean="0"/>
              <a:t>matched </a:t>
            </a:r>
            <a:r>
              <a:rPr lang="en-US" dirty="0"/>
              <a:t>prefix(v) and a proper prefix of string Y associated with e. Let Y</a:t>
            </a:r>
            <a:r>
              <a:rPr lang="en-US" baseline="-25000" dirty="0"/>
              <a:t>1</a:t>
            </a:r>
            <a:r>
              <a:rPr lang="en-US" dirty="0"/>
              <a:t> be the part of Y that X </a:t>
            </a:r>
            <a:r>
              <a:rPr lang="en-US" dirty="0" smtClean="0"/>
              <a:t>matched and </a:t>
            </a:r>
            <a:r>
              <a:rPr lang="en-US" dirty="0"/>
              <a:t>Y</a:t>
            </a:r>
            <a:r>
              <a:rPr lang="en-US" baseline="-25000" dirty="0"/>
              <a:t>2</a:t>
            </a:r>
            <a:r>
              <a:rPr lang="en-US" dirty="0"/>
              <a:t> the rest of Y. Likewise for X</a:t>
            </a:r>
            <a:r>
              <a:rPr lang="en-US" baseline="-25000" dirty="0"/>
              <a:t>1</a:t>
            </a:r>
            <a:r>
              <a:rPr lang="en-US" dirty="0"/>
              <a:t> and X</a:t>
            </a:r>
            <a:r>
              <a:rPr lang="en-US" baseline="-25000" dirty="0"/>
              <a:t>2</a:t>
            </a:r>
            <a:r>
              <a:rPr lang="en-US" dirty="0"/>
              <a:t>. Then X=X</a:t>
            </a:r>
            <a:r>
              <a:rPr lang="en-US" baseline="-25000" dirty="0"/>
              <a:t>1</a:t>
            </a:r>
            <a:r>
              <a:rPr lang="en-US" dirty="0"/>
              <a:t>+X</a:t>
            </a:r>
            <a:r>
              <a:rPr lang="en-US" baseline="-25000" dirty="0"/>
              <a:t>2</a:t>
            </a:r>
            <a:r>
              <a:rPr lang="en-US" dirty="0"/>
              <a:t> = prefix(v) +Y</a:t>
            </a:r>
            <a:r>
              <a:rPr lang="en-US" baseline="-25000" dirty="0"/>
              <a:t>1</a:t>
            </a:r>
            <a:r>
              <a:rPr lang="en-US" dirty="0"/>
              <a:t>+X</a:t>
            </a:r>
            <a:r>
              <a:rPr lang="en-US" baseline="-25000" dirty="0"/>
              <a:t>2</a:t>
            </a:r>
            <a:r>
              <a:rPr lang="en-US" dirty="0"/>
              <a:t>. We create a new node u and split the edges(v, u) and (u, w). If X</a:t>
            </a:r>
            <a:r>
              <a:rPr lang="en-US" baseline="-25000" dirty="0"/>
              <a:t>2</a:t>
            </a:r>
            <a:r>
              <a:rPr lang="en-US" dirty="0"/>
              <a:t> is empty then </a:t>
            </a:r>
            <a:r>
              <a:rPr lang="en-US" dirty="0" smtClean="0"/>
              <a:t>we </a:t>
            </a:r>
            <a:r>
              <a:rPr lang="en-US" dirty="0"/>
              <a:t>label u with X. Otherwise we </a:t>
            </a:r>
            <a:r>
              <a:rPr lang="en-US" dirty="0" smtClean="0"/>
              <a:t>create </a:t>
            </a:r>
            <a:r>
              <a:rPr lang="en-US" dirty="0"/>
              <a:t>a node z which is external and label it X.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Insertion </a:t>
            </a:r>
            <a:r>
              <a:rPr lang="en-US" dirty="0"/>
              <a:t>is O(</a:t>
            </a:r>
            <a:r>
              <a:rPr lang="en-US" dirty="0" err="1"/>
              <a:t>dn</a:t>
            </a:r>
            <a:r>
              <a:rPr lang="en-US" dirty="0"/>
              <a:t>) when d is the size of the alphabet and n is the length of the string </a:t>
            </a:r>
            <a:r>
              <a:rPr lang="en-US" dirty="0" smtClean="0"/>
              <a:t>to </a:t>
            </a:r>
            <a:r>
              <a:rPr lang="en-US" dirty="0"/>
              <a:t>insert.</a:t>
            </a:r>
          </a:p>
        </p:txBody>
      </p:sp>
    </p:spTree>
    <p:extLst>
      <p:ext uri="{BB962C8B-B14F-4D97-AF65-F5344CB8AC3E}">
        <p14:creationId xmlns:p14="http://schemas.microsoft.com/office/powerpoint/2010/main" val="183364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Insertion and Deletion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0215" t="18451" r="31559" b="48258"/>
          <a:stretch/>
        </p:blipFill>
        <p:spPr>
          <a:xfrm>
            <a:off x="1057863" y="2212258"/>
            <a:ext cx="5256600" cy="28611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0215" t="51657" r="31559" b="8531"/>
          <a:stretch/>
        </p:blipFill>
        <p:spPr>
          <a:xfrm>
            <a:off x="6698492" y="2249316"/>
            <a:ext cx="5256600" cy="34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4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urdue Brand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28E0E"/>
      </a:accent1>
      <a:accent2>
        <a:srgbClr val="98700D"/>
      </a:accent2>
      <a:accent3>
        <a:srgbClr val="5B6870"/>
      </a:accent3>
      <a:accent4>
        <a:srgbClr val="849E2A"/>
      </a:accent4>
      <a:accent5>
        <a:srgbClr val="B36012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-Template2-MultiSection_WideScreen-Rev.pptx" id="{6F776E05-9C5C-4C42-8ADC-03919E3FC17A}" vid="{C1D08114-815E-B045-A1AC-18B7D23129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PPT-Template2-MultiSection_WideScreen (1)</Template>
  <TotalTime>0</TotalTime>
  <Words>312</Words>
  <Application>Microsoft Office PowerPoint</Application>
  <PresentationFormat>Widescreen</PresentationFormat>
  <Paragraphs>39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Impact</vt:lpstr>
      <vt:lpstr>Wingdings</vt:lpstr>
      <vt:lpstr>Office Theme</vt:lpstr>
      <vt:lpstr>Tries</vt:lpstr>
      <vt:lpstr>Tries</vt:lpstr>
      <vt:lpstr>Tries</vt:lpstr>
      <vt:lpstr>Tries</vt:lpstr>
      <vt:lpstr>Tries</vt:lpstr>
      <vt:lpstr>Tries</vt:lpstr>
      <vt:lpstr>Tries</vt:lpstr>
      <vt:lpstr>Tries</vt:lpstr>
      <vt:lpstr>Tries</vt:lpstr>
      <vt:lpstr>Tries</vt:lpstr>
      <vt:lpstr>Tries</vt:lpstr>
      <vt:lpstr>Thank You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2018-04-02T02:49:45Z</dcterms:created>
  <dcterms:modified xsi:type="dcterms:W3CDTF">2018-05-18T03:54:37Z</dcterms:modified>
</cp:coreProperties>
</file>